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Fredoka" panose="020B0604020202020204" charset="0"/>
      <p:regular r:id="rId14"/>
    </p:embeddedFont>
    <p:embeddedFont>
      <p:font typeface="KG Primary Penmanship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3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5504" y="-1086662"/>
            <a:ext cx="11976227" cy="11976227"/>
          </a:xfrm>
          <a:custGeom>
            <a:avLst/>
            <a:gdLst/>
            <a:ahLst/>
            <a:cxnLst/>
            <a:rect l="l" t="t" r="r" b="b"/>
            <a:pathLst>
              <a:path w="11976227" h="11976227">
                <a:moveTo>
                  <a:pt x="0" y="0"/>
                </a:moveTo>
                <a:lnTo>
                  <a:pt x="11976227" y="0"/>
                </a:lnTo>
                <a:lnTo>
                  <a:pt x="11976227" y="11976227"/>
                </a:lnTo>
                <a:lnTo>
                  <a:pt x="0" y="1197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27202"/>
            <a:ext cx="7683160" cy="144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53"/>
              </a:lnSpc>
              <a:spcBef>
                <a:spcPct val="0"/>
              </a:spcBef>
            </a:pPr>
            <a:r>
              <a:rPr lang="en-US" sz="8466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DSN 4006 DAV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25371"/>
            <a:ext cx="6743700" cy="3216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57"/>
              </a:lnSpc>
            </a:pPr>
            <a:r>
              <a:rPr lang="en-US" sz="6112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Team-Members </a:t>
            </a:r>
          </a:p>
          <a:p>
            <a:pPr algn="l">
              <a:lnSpc>
                <a:spcPts val="8557"/>
              </a:lnSpc>
            </a:pPr>
            <a:r>
              <a:rPr lang="en-US" sz="6112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Kunal 23106052</a:t>
            </a:r>
          </a:p>
          <a:p>
            <a:pPr algn="l">
              <a:lnSpc>
                <a:spcPts val="8557"/>
              </a:lnSpc>
              <a:spcBef>
                <a:spcPct val="0"/>
              </a:spcBef>
            </a:pPr>
            <a:r>
              <a:rPr lang="en-US" sz="6112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Harshit 23106057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8648" y="6899206"/>
            <a:ext cx="10586856" cy="97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7"/>
              </a:lnSpc>
              <a:spcBef>
                <a:spcPct val="0"/>
              </a:spcBef>
            </a:pPr>
            <a:r>
              <a:rPr lang="en-US" sz="5698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DAV Project - Geo Lookup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2800" y="-647700"/>
            <a:ext cx="11976227" cy="11658600"/>
          </a:xfrm>
          <a:custGeom>
            <a:avLst/>
            <a:gdLst/>
            <a:ahLst/>
            <a:cxnLst/>
            <a:rect l="l" t="t" r="r" b="b"/>
            <a:pathLst>
              <a:path w="11976227" h="11976227">
                <a:moveTo>
                  <a:pt x="0" y="0"/>
                </a:moveTo>
                <a:lnTo>
                  <a:pt x="11976226" y="0"/>
                </a:lnTo>
                <a:lnTo>
                  <a:pt x="11976226" y="11976226"/>
                </a:lnTo>
                <a:lnTo>
                  <a:pt x="0" y="11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8600" y="2429014"/>
            <a:ext cx="9452036" cy="272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76"/>
              </a:lnSpc>
              <a:spcBef>
                <a:spcPct val="0"/>
              </a:spcBef>
            </a:pPr>
            <a:r>
              <a:rPr lang="en-US" sz="18828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10088" y="-764246"/>
            <a:ext cx="11815491" cy="11815491"/>
          </a:xfrm>
          <a:custGeom>
            <a:avLst/>
            <a:gdLst/>
            <a:ahLst/>
            <a:cxnLst/>
            <a:rect l="l" t="t" r="r" b="b"/>
            <a:pathLst>
              <a:path w="11815491" h="11815491">
                <a:moveTo>
                  <a:pt x="0" y="0"/>
                </a:moveTo>
                <a:lnTo>
                  <a:pt x="11815491" y="0"/>
                </a:lnTo>
                <a:lnTo>
                  <a:pt x="11815491" y="11815492"/>
                </a:lnTo>
                <a:lnTo>
                  <a:pt x="0" y="1181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84800" y="2719131"/>
            <a:ext cx="15388073" cy="5286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8"/>
              </a:lnSpc>
            </a:pPr>
            <a:endParaRPr/>
          </a:p>
          <a:p>
            <a:pPr algn="l">
              <a:lnSpc>
                <a:spcPts val="6121"/>
              </a:lnSpc>
            </a:pPr>
            <a:r>
              <a:rPr lang="en-US" sz="3400" spc="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Fragmented environmental data across disconnected platforms</a:t>
            </a:r>
          </a:p>
          <a:p>
            <a:pPr algn="l">
              <a:lnSpc>
                <a:spcPts val="6121"/>
              </a:lnSpc>
            </a:pPr>
            <a:r>
              <a:rPr lang="en-US" sz="3400" spc="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No real-time integration of AQI, weather, and location</a:t>
            </a:r>
          </a:p>
          <a:p>
            <a:pPr algn="l">
              <a:lnSpc>
                <a:spcPts val="6121"/>
              </a:lnSpc>
            </a:pPr>
            <a:r>
              <a:rPr lang="en-US" sz="3400" spc="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Static reports lack interactive visualization capabilities</a:t>
            </a:r>
          </a:p>
          <a:p>
            <a:pPr algn="l">
              <a:lnSpc>
                <a:spcPts val="6121"/>
              </a:lnSpc>
            </a:pPr>
            <a:r>
              <a:rPr lang="en-US" sz="3400" spc="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Manual data aggregation delays decision-making</a:t>
            </a:r>
          </a:p>
          <a:p>
            <a:pPr algn="l">
              <a:lnSpc>
                <a:spcPts val="6121"/>
              </a:lnSpc>
            </a:pPr>
            <a:r>
              <a:rPr lang="en-US" sz="3400" spc="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Growing need for hyperlocal environmental insights</a:t>
            </a:r>
          </a:p>
          <a:p>
            <a:pPr algn="l">
              <a:lnSpc>
                <a:spcPts val="6121"/>
              </a:lnSpc>
            </a:pPr>
            <a:r>
              <a:rPr lang="en-US" sz="3400" spc="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Students/researchers lack centralized monitoring tools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0" y="746260"/>
            <a:ext cx="11815491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B1C9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5030">
            <a:off x="-2850289" y="8505094"/>
            <a:ext cx="6484380" cy="6484380"/>
          </a:xfrm>
          <a:custGeom>
            <a:avLst/>
            <a:gdLst/>
            <a:ahLst/>
            <a:cxnLst/>
            <a:rect l="l" t="t" r="r" b="b"/>
            <a:pathLst>
              <a:path w="6484380" h="6484380">
                <a:moveTo>
                  <a:pt x="0" y="0"/>
                </a:moveTo>
                <a:lnTo>
                  <a:pt x="6484381" y="0"/>
                </a:lnTo>
                <a:lnTo>
                  <a:pt x="6484381" y="6484381"/>
                </a:lnTo>
                <a:lnTo>
                  <a:pt x="0" y="6484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04285">
            <a:off x="14166284" y="-1661549"/>
            <a:ext cx="4813100" cy="5380498"/>
          </a:xfrm>
          <a:custGeom>
            <a:avLst/>
            <a:gdLst/>
            <a:ahLst/>
            <a:cxnLst/>
            <a:rect l="l" t="t" r="r" b="b"/>
            <a:pathLst>
              <a:path w="4813100" h="5380498">
                <a:moveTo>
                  <a:pt x="0" y="0"/>
                </a:moveTo>
                <a:lnTo>
                  <a:pt x="4813100" y="0"/>
                </a:lnTo>
                <a:lnTo>
                  <a:pt x="4813100" y="5380498"/>
                </a:lnTo>
                <a:lnTo>
                  <a:pt x="0" y="5380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5179" y="7766290"/>
            <a:ext cx="6453821" cy="6172200"/>
          </a:xfrm>
          <a:custGeom>
            <a:avLst/>
            <a:gdLst/>
            <a:ahLst/>
            <a:cxnLst/>
            <a:rect l="l" t="t" r="r" b="b"/>
            <a:pathLst>
              <a:path w="6453821" h="6172200">
                <a:moveTo>
                  <a:pt x="0" y="0"/>
                </a:moveTo>
                <a:lnTo>
                  <a:pt x="6453821" y="0"/>
                </a:lnTo>
                <a:lnTo>
                  <a:pt x="645382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372993">
            <a:off x="-2897546" y="-1206869"/>
            <a:ext cx="6578895" cy="4114800"/>
          </a:xfrm>
          <a:custGeom>
            <a:avLst/>
            <a:gdLst/>
            <a:ahLst/>
            <a:cxnLst/>
            <a:rect l="l" t="t" r="r" b="b"/>
            <a:pathLst>
              <a:path w="6578895" h="4114800">
                <a:moveTo>
                  <a:pt x="0" y="0"/>
                </a:moveTo>
                <a:lnTo>
                  <a:pt x="6578895" y="0"/>
                </a:lnTo>
                <a:lnTo>
                  <a:pt x="65788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75544" y="3023699"/>
            <a:ext cx="13884470" cy="35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332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Shiny</a:t>
            </a:r>
            <a:r>
              <a:rPr lang="en-US" sz="332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+ </a:t>
            </a:r>
            <a:r>
              <a:rPr lang="en-US" sz="332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shinydashboard </a:t>
            </a:r>
            <a:r>
              <a:rPr lang="en-US" sz="332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Interactive UI framework</a:t>
            </a:r>
          </a:p>
          <a:p>
            <a:pPr algn="l">
              <a:lnSpc>
                <a:spcPts val="5650"/>
              </a:lnSpc>
            </a:pPr>
            <a:r>
              <a:rPr lang="en-US" sz="332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Leaflet</a:t>
            </a:r>
            <a:r>
              <a:rPr lang="en-US" sz="332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Dynamic mapping with geolocation markers</a:t>
            </a:r>
          </a:p>
          <a:p>
            <a:pPr algn="l">
              <a:lnSpc>
                <a:spcPts val="5650"/>
              </a:lnSpc>
            </a:pPr>
            <a:r>
              <a:rPr lang="en-US" sz="332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Plotly/ggplot2</a:t>
            </a:r>
            <a:r>
              <a:rPr lang="en-US" sz="332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Interactive charts (AQI trends, weather forecasts)</a:t>
            </a:r>
          </a:p>
          <a:p>
            <a:pPr algn="l">
              <a:lnSpc>
                <a:spcPts val="5650"/>
              </a:lnSpc>
            </a:pPr>
            <a:endParaRPr lang="en-US" sz="332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650"/>
              </a:lnSpc>
            </a:pPr>
            <a:endParaRPr lang="en-US" sz="332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75544" y="6415282"/>
            <a:ext cx="13113736" cy="280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2"/>
              </a:lnSpc>
            </a:pPr>
            <a:r>
              <a:rPr lang="en-US" sz="334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dplyr </a:t>
            </a:r>
            <a:r>
              <a:rPr lang="en-US" sz="334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Data wrangling &amp; transformation</a:t>
            </a:r>
          </a:p>
          <a:p>
            <a:pPr algn="just">
              <a:lnSpc>
                <a:spcPts val="5682"/>
              </a:lnSpc>
            </a:pPr>
            <a:r>
              <a:rPr lang="en-US" sz="334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lubridate </a:t>
            </a:r>
            <a:r>
              <a:rPr lang="en-US" sz="334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Time-series analysis</a:t>
            </a:r>
          </a:p>
          <a:p>
            <a:pPr algn="just">
              <a:lnSpc>
                <a:spcPts val="5682"/>
              </a:lnSpc>
            </a:pPr>
            <a:r>
              <a:rPr lang="en-US" sz="334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httr/jsonlite -</a:t>
            </a:r>
            <a:r>
              <a:rPr lang="en-US" sz="334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API integration &amp; JSON parsing</a:t>
            </a:r>
          </a:p>
          <a:p>
            <a:pPr algn="l">
              <a:lnSpc>
                <a:spcPts val="5682"/>
              </a:lnSpc>
            </a:pPr>
            <a:endParaRPr lang="en-US" sz="334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33600" y="2251753"/>
            <a:ext cx="7883307" cy="862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91057" lvl="1" indent="-545529" algn="ctr">
              <a:lnSpc>
                <a:spcPts val="7074"/>
              </a:lnSpc>
              <a:buFont typeface="Arial"/>
              <a:buChar char="•"/>
            </a:pPr>
            <a:r>
              <a:rPr lang="en-US" sz="505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 Shiny Ecosystem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00" y="5587683"/>
            <a:ext cx="7606858" cy="827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69468" lvl="1" indent="-534734" algn="ctr">
              <a:lnSpc>
                <a:spcPts val="6934"/>
              </a:lnSpc>
              <a:buFont typeface="Arial"/>
              <a:buChar char="•"/>
            </a:pPr>
            <a:r>
              <a:rPr lang="en-US" sz="495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Processing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52677" y="1965021"/>
            <a:ext cx="4235323" cy="6356958"/>
          </a:xfrm>
          <a:custGeom>
            <a:avLst/>
            <a:gdLst/>
            <a:ahLst/>
            <a:cxnLst/>
            <a:rect l="l" t="t" r="r" b="b"/>
            <a:pathLst>
              <a:path w="4235323" h="6356958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3089694"/>
            <a:ext cx="11779358" cy="525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5"/>
              </a:lnSpc>
            </a:pPr>
            <a:r>
              <a:rPr lang="en-US" sz="35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Ambee API</a:t>
            </a:r>
            <a:r>
              <a:rPr lang="en-US" sz="35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Live AQI/pollutant data (PM2.5, CO, NO₂)</a:t>
            </a:r>
          </a:p>
          <a:p>
            <a:pPr algn="l">
              <a:lnSpc>
                <a:spcPts val="6035"/>
              </a:lnSpc>
            </a:pPr>
            <a:r>
              <a:rPr lang="en-US" sz="35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OpenWeatherMap </a:t>
            </a:r>
            <a:r>
              <a:rPr lang="en-US" sz="35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- 5-day weather forecasts</a:t>
            </a:r>
          </a:p>
          <a:p>
            <a:pPr algn="l">
              <a:lnSpc>
                <a:spcPts val="6035"/>
              </a:lnSpc>
            </a:pPr>
            <a:r>
              <a:rPr lang="en-US" sz="35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Open-Meteo </a:t>
            </a:r>
            <a:r>
              <a:rPr lang="en-US" sz="35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Hyperlocal hourly weather metrics</a:t>
            </a:r>
          </a:p>
          <a:p>
            <a:pPr algn="l">
              <a:lnSpc>
                <a:spcPts val="6035"/>
              </a:lnSpc>
            </a:pPr>
            <a:r>
              <a:rPr lang="en-US" sz="35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GNews API</a:t>
            </a:r>
            <a:r>
              <a:rPr lang="en-US" sz="35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Location-based environmental news</a:t>
            </a:r>
          </a:p>
          <a:p>
            <a:pPr algn="l">
              <a:lnSpc>
                <a:spcPts val="6035"/>
              </a:lnSpc>
            </a:pPr>
            <a:r>
              <a:rPr lang="en-US" sz="35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Nominatim (OSM)</a:t>
            </a:r>
            <a:r>
              <a:rPr lang="en-US" sz="35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Geocoding &amp; address lookup</a:t>
            </a:r>
          </a:p>
          <a:p>
            <a:pPr algn="l">
              <a:lnSpc>
                <a:spcPts val="6035"/>
              </a:lnSpc>
            </a:pPr>
            <a:endParaRPr lang="en-US" sz="355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6035"/>
              </a:lnSpc>
            </a:pPr>
            <a:endParaRPr lang="en-US" sz="355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381000" y="1539936"/>
            <a:ext cx="8991600" cy="850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91057" lvl="1" indent="-545529" algn="ctr">
              <a:lnSpc>
                <a:spcPts val="7074"/>
              </a:lnSpc>
              <a:buFont typeface="Arial"/>
              <a:buChar char="•"/>
            </a:pPr>
            <a:r>
              <a:rPr lang="en-US" sz="5053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Data APIs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71392" y="0"/>
            <a:ext cx="8416608" cy="10287000"/>
          </a:xfrm>
          <a:custGeom>
            <a:avLst/>
            <a:gdLst/>
            <a:ahLst/>
            <a:cxnLst/>
            <a:rect l="l" t="t" r="r" b="b"/>
            <a:pathLst>
              <a:path w="8416608" h="10523126">
                <a:moveTo>
                  <a:pt x="0" y="0"/>
                </a:moveTo>
                <a:lnTo>
                  <a:pt x="8416608" y="0"/>
                </a:lnTo>
                <a:lnTo>
                  <a:pt x="8416608" y="10523126"/>
                </a:lnTo>
                <a:lnTo>
                  <a:pt x="0" y="10523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7" r="-1231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7523" y="333066"/>
            <a:ext cx="8866477" cy="69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7963" lvl="1" indent="-443981" algn="l">
              <a:lnSpc>
                <a:spcPts val="5757"/>
              </a:lnSpc>
              <a:buFont typeface="Arial"/>
              <a:buChar char="•"/>
            </a:pPr>
            <a:r>
              <a:rPr lang="en-US" sz="411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Fetching Real-Time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97" y="1283025"/>
            <a:ext cx="8866477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3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🌍 </a:t>
            </a:r>
            <a:r>
              <a:rPr lang="en-US" sz="3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Input</a:t>
            </a: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Location search (e.g., "Delhi")</a:t>
            </a:r>
          </a:p>
          <a:p>
            <a:pPr algn="l">
              <a:lnSpc>
                <a:spcPts val="4800"/>
              </a:lnSpc>
            </a:pPr>
            <a:endParaRPr lang="en-US" sz="24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97" y="3051500"/>
            <a:ext cx="9024151" cy="167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3"/>
              </a:lnSpc>
            </a:pPr>
            <a:r>
              <a:rPr lang="en-US" sz="346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🔍 </a:t>
            </a:r>
            <a:r>
              <a:rPr lang="en-US" sz="346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Geocoding</a:t>
            </a:r>
          </a:p>
          <a:p>
            <a:pPr algn="l">
              <a:lnSpc>
                <a:spcPts val="39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 place names to coordinates (Nominatim)</a:t>
            </a: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97" y="4774024"/>
            <a:ext cx="9302192" cy="268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52"/>
              </a:lnSpc>
            </a:pPr>
            <a:r>
              <a:rPr lang="en-US" sz="3345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📡 </a:t>
            </a:r>
            <a:r>
              <a:rPr lang="en-US" sz="334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API Integration</a:t>
            </a:r>
          </a:p>
          <a:p>
            <a:pPr algn="just">
              <a:lnSpc>
                <a:spcPts val="39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Air quality (Ambee)</a:t>
            </a:r>
          </a:p>
          <a:p>
            <a:pPr algn="just">
              <a:lnSpc>
                <a:spcPts val="39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Weather forecasts (OpenWeatherMap/Open-Meteo)</a:t>
            </a:r>
          </a:p>
          <a:p>
            <a:pPr algn="just">
              <a:lnSpc>
                <a:spcPts val="3999"/>
              </a:lnSpc>
            </a:pP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Local news (GNews)</a:t>
            </a:r>
          </a:p>
          <a:p>
            <a:pPr algn="just">
              <a:lnSpc>
                <a:spcPts val="4108"/>
              </a:lnSpc>
            </a:pP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297" y="7620659"/>
            <a:ext cx="2783443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35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🗺️Live Maps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" y="8442984"/>
            <a:ext cx="6096001" cy="987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Leaflet maps with location markers</a:t>
            </a:r>
          </a:p>
          <a:p>
            <a:pPr algn="ctr">
              <a:lnSpc>
                <a:spcPts val="4000"/>
              </a:lnSpc>
              <a:spcBef>
                <a:spcPct val="0"/>
              </a:spcBef>
            </a:pPr>
            <a:endParaRPr lang="en-US" sz="25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617" y="0"/>
            <a:ext cx="17502766" cy="5362845"/>
          </a:xfrm>
          <a:custGeom>
            <a:avLst/>
            <a:gdLst/>
            <a:ahLst/>
            <a:cxnLst/>
            <a:rect l="l" t="t" r="r" b="b"/>
            <a:pathLst>
              <a:path w="17502766" h="5362845">
                <a:moveTo>
                  <a:pt x="0" y="0"/>
                </a:moveTo>
                <a:lnTo>
                  <a:pt x="17502766" y="0"/>
                </a:lnTo>
                <a:lnTo>
                  <a:pt x="17502766" y="5362845"/>
                </a:lnTo>
                <a:lnTo>
                  <a:pt x="0" y="5362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96" b="-179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5615" y="5894070"/>
            <a:ext cx="7621667" cy="326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Key Pollutants Monitored</a:t>
            </a:r>
          </a:p>
          <a:p>
            <a:pPr marL="496571" lvl="1" indent="-248285" algn="l">
              <a:lnSpc>
                <a:spcPts val="368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PM2.5/PM10: Fine particles from vehicles, industry</a:t>
            </a:r>
          </a:p>
          <a:p>
            <a:pPr marL="496571" lvl="1" indent="-248285" algn="l">
              <a:lnSpc>
                <a:spcPts val="368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Ozone (O₃): Summer smog component</a:t>
            </a:r>
          </a:p>
          <a:p>
            <a:pPr marL="496571" lvl="1" indent="-248285" algn="l">
              <a:lnSpc>
                <a:spcPts val="368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NO₂: Traffic emissions</a:t>
            </a:r>
          </a:p>
          <a:p>
            <a:pPr marL="496571" lvl="1" indent="-248285" algn="l">
              <a:lnSpc>
                <a:spcPts val="368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SO₂: Industrial combustion</a:t>
            </a:r>
          </a:p>
          <a:p>
            <a:pPr marL="496571" lvl="1" indent="-248285" algn="l">
              <a:lnSpc>
                <a:spcPts val="368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CO: Incomplete fuel burning</a:t>
            </a:r>
          </a:p>
          <a:p>
            <a:pPr algn="l">
              <a:lnSpc>
                <a:spcPts val="384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86323" y="5403850"/>
            <a:ext cx="8382737" cy="426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AQI Categories:</a:t>
            </a:r>
          </a:p>
          <a:p>
            <a:pPr marL="496571" lvl="1" indent="-248285" algn="l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0-50 (Good) - Minimal impact</a:t>
            </a:r>
          </a:p>
          <a:p>
            <a:pPr marL="496571" lvl="1" indent="-248285" algn="l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51-100 (Moderate) - Acceptable</a:t>
            </a:r>
          </a:p>
          <a:p>
            <a:pPr marL="496571" lvl="1" indent="-248285" algn="l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101-150 (Unhealthy for Sensitive Groups) - At-risk individuals affected</a:t>
            </a:r>
          </a:p>
          <a:p>
            <a:pPr marL="496571" lvl="1" indent="-248285" algn="l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151-200 (Unhealthy) - Everyone may experience effects</a:t>
            </a:r>
          </a:p>
          <a:p>
            <a:pPr marL="496571" lvl="1" indent="-248285" algn="l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201-300 (Very Unhealthy) - Health warnings</a:t>
            </a:r>
          </a:p>
          <a:p>
            <a:pPr marL="496571" lvl="1" indent="-248285" algn="l">
              <a:lnSpc>
                <a:spcPts val="368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300+ (Hazardous) - Emergency conditions</a:t>
            </a:r>
          </a:p>
          <a:p>
            <a:pPr algn="l">
              <a:lnSpc>
                <a:spcPts val="320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21034" y="0"/>
            <a:ext cx="8466966" cy="3341464"/>
          </a:xfrm>
          <a:custGeom>
            <a:avLst/>
            <a:gdLst/>
            <a:ahLst/>
            <a:cxnLst/>
            <a:rect l="l" t="t" r="r" b="b"/>
            <a:pathLst>
              <a:path w="8466966" h="3341464">
                <a:moveTo>
                  <a:pt x="0" y="0"/>
                </a:moveTo>
                <a:lnTo>
                  <a:pt x="8466966" y="0"/>
                </a:lnTo>
                <a:lnTo>
                  <a:pt x="8466966" y="3341464"/>
                </a:lnTo>
                <a:lnTo>
                  <a:pt x="0" y="334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401" b="-1434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21034" y="3341464"/>
            <a:ext cx="8466966" cy="3350757"/>
          </a:xfrm>
          <a:custGeom>
            <a:avLst/>
            <a:gdLst/>
            <a:ahLst/>
            <a:cxnLst/>
            <a:rect l="l" t="t" r="r" b="b"/>
            <a:pathLst>
              <a:path w="8466966" h="3350757">
                <a:moveTo>
                  <a:pt x="0" y="0"/>
                </a:moveTo>
                <a:lnTo>
                  <a:pt x="8466966" y="0"/>
                </a:lnTo>
                <a:lnTo>
                  <a:pt x="8466966" y="3350757"/>
                </a:lnTo>
                <a:lnTo>
                  <a:pt x="0" y="3350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21034" y="6689344"/>
            <a:ext cx="8466966" cy="3331390"/>
          </a:xfrm>
          <a:custGeom>
            <a:avLst/>
            <a:gdLst/>
            <a:ahLst/>
            <a:cxnLst/>
            <a:rect l="l" t="t" r="r" b="b"/>
            <a:pathLst>
              <a:path w="8466966" h="3331390">
                <a:moveTo>
                  <a:pt x="0" y="0"/>
                </a:moveTo>
                <a:lnTo>
                  <a:pt x="8466966" y="0"/>
                </a:lnTo>
                <a:lnTo>
                  <a:pt x="8466966" y="3331390"/>
                </a:lnTo>
                <a:lnTo>
                  <a:pt x="0" y="333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4" t="-658" r="-8588" b="-6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5509" y="257984"/>
            <a:ext cx="8293664" cy="103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0"/>
              </a:lnSpc>
              <a:spcBef>
                <a:spcPct val="0"/>
              </a:spcBef>
            </a:pPr>
            <a:r>
              <a:rPr lang="en-US" sz="24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Temperature Trends</a:t>
            </a:r>
          </a:p>
          <a:p>
            <a:pPr marL="530348" lvl="1" indent="-265174" algn="l">
              <a:lnSpc>
                <a:spcPts val="3930"/>
              </a:lnSpc>
              <a:spcBef>
                <a:spcPct val="0"/>
              </a:spcBef>
              <a:buFont typeface="Arial"/>
              <a:buChar char="•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Daily fluctuations: ±3°C normal range</a:t>
            </a:r>
          </a:p>
          <a:p>
            <a:pPr marL="530348" lvl="1" indent="-265174" algn="l">
              <a:lnSpc>
                <a:spcPts val="3930"/>
              </a:lnSpc>
              <a:spcBef>
                <a:spcPct val="0"/>
              </a:spcBef>
              <a:buFont typeface="Arial"/>
              <a:buChar char="•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Seasonal variations:</a:t>
            </a:r>
          </a:p>
          <a:p>
            <a:pPr marL="1060696" lvl="2" indent="-353565" algn="l">
              <a:lnSpc>
                <a:spcPts val="3930"/>
              </a:lnSpc>
              <a:spcBef>
                <a:spcPct val="0"/>
              </a:spcBef>
              <a:buFont typeface="Arial"/>
              <a:buChar char="⚬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Summer avg: 28-35°C</a:t>
            </a:r>
          </a:p>
          <a:p>
            <a:pPr marL="1060696" lvl="2" indent="-353565" algn="l">
              <a:lnSpc>
                <a:spcPts val="3930"/>
              </a:lnSpc>
              <a:spcBef>
                <a:spcPct val="0"/>
              </a:spcBef>
              <a:buFont typeface="Arial"/>
              <a:buChar char="⚬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Winter avg: 12-18°C</a:t>
            </a:r>
          </a:p>
          <a:p>
            <a:pPr marL="530348" lvl="1" indent="-265174" algn="l">
              <a:lnSpc>
                <a:spcPts val="3930"/>
              </a:lnSpc>
              <a:spcBef>
                <a:spcPct val="0"/>
              </a:spcBef>
              <a:buFont typeface="Arial"/>
              <a:buChar char="•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Heatwave threshold: &gt;40°C (3+ consecutive days)</a:t>
            </a:r>
          </a:p>
          <a:p>
            <a:pPr algn="l">
              <a:lnSpc>
                <a:spcPts val="3930"/>
              </a:lnSpc>
              <a:spcBef>
                <a:spcPct val="0"/>
              </a:spcBef>
            </a:pPr>
            <a:r>
              <a:rPr lang="en-US" sz="24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Wind Speed Metrics</a:t>
            </a:r>
          </a:p>
          <a:p>
            <a:pPr marL="530348" lvl="1" indent="-265174" algn="l">
              <a:lnSpc>
                <a:spcPts val="3930"/>
              </a:lnSpc>
              <a:spcBef>
                <a:spcPct val="0"/>
              </a:spcBef>
              <a:buFont typeface="Arial"/>
              <a:buChar char="•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Beaufort Scale Reference:</a:t>
            </a:r>
          </a:p>
          <a:p>
            <a:pPr marL="1060696" lvl="2" indent="-353565" algn="l">
              <a:lnSpc>
                <a:spcPts val="3930"/>
              </a:lnSpc>
              <a:spcBef>
                <a:spcPct val="0"/>
              </a:spcBef>
              <a:buFont typeface="Arial"/>
              <a:buChar char="⚬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0-1 m/s: Calm</a:t>
            </a:r>
          </a:p>
          <a:p>
            <a:pPr marL="1060696" lvl="2" indent="-353565" algn="l">
              <a:lnSpc>
                <a:spcPts val="3930"/>
              </a:lnSpc>
              <a:spcBef>
                <a:spcPct val="0"/>
              </a:spcBef>
              <a:buFont typeface="Arial"/>
              <a:buChar char="⚬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1-5 m/s: Light breeze</a:t>
            </a:r>
          </a:p>
          <a:p>
            <a:pPr marL="1060696" lvl="2" indent="-353565" algn="l">
              <a:lnSpc>
                <a:spcPts val="3930"/>
              </a:lnSpc>
              <a:spcBef>
                <a:spcPct val="0"/>
              </a:spcBef>
              <a:buFont typeface="Arial"/>
              <a:buChar char="⚬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5-10 m/s: Moderate wind</a:t>
            </a:r>
          </a:p>
          <a:p>
            <a:pPr marL="1060696" lvl="2" indent="-353565" algn="l">
              <a:lnSpc>
                <a:spcPts val="3930"/>
              </a:lnSpc>
              <a:spcBef>
                <a:spcPct val="0"/>
              </a:spcBef>
              <a:buFont typeface="Arial"/>
              <a:buChar char="⚬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10+ m/s: Strong winds</a:t>
            </a:r>
          </a:p>
          <a:p>
            <a:pPr algn="l">
              <a:lnSpc>
                <a:spcPts val="3930"/>
              </a:lnSpc>
              <a:spcBef>
                <a:spcPct val="0"/>
              </a:spcBef>
            </a:pPr>
            <a:r>
              <a:rPr lang="en-US" sz="24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Humidity Patterns</a:t>
            </a:r>
          </a:p>
          <a:p>
            <a:pPr marL="530348" lvl="1" indent="-265174" algn="l">
              <a:lnSpc>
                <a:spcPts val="3930"/>
              </a:lnSpc>
              <a:buFont typeface="Arial"/>
              <a:buChar char="•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Optimal range: 40-60% RH</a:t>
            </a:r>
          </a:p>
          <a:p>
            <a:pPr marL="530348" lvl="1" indent="-265174" algn="l">
              <a:lnSpc>
                <a:spcPts val="3930"/>
              </a:lnSpc>
              <a:buFont typeface="Arial"/>
              <a:buChar char="•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Health thresholds:</a:t>
            </a:r>
          </a:p>
          <a:p>
            <a:pPr marL="1060696" lvl="2" indent="-353565" algn="l">
              <a:lnSpc>
                <a:spcPts val="3930"/>
              </a:lnSpc>
              <a:buFont typeface="Arial"/>
              <a:buChar char="⚬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&gt;70% = Mold risk</a:t>
            </a:r>
          </a:p>
          <a:p>
            <a:pPr marL="1060696" lvl="2" indent="-353565" algn="l">
              <a:lnSpc>
                <a:spcPts val="3930"/>
              </a:lnSpc>
              <a:buFont typeface="Arial"/>
              <a:buChar char="⚬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&lt;30% = Dry air alert</a:t>
            </a:r>
          </a:p>
          <a:p>
            <a:pPr marL="530348" lvl="1" indent="-265174" algn="l">
              <a:lnSpc>
                <a:spcPts val="3930"/>
              </a:lnSpc>
              <a:buFont typeface="Arial"/>
              <a:buChar char="•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Dew point correlation:</a:t>
            </a:r>
          </a:p>
          <a:p>
            <a:pPr marL="1060696" lvl="2" indent="-353565" algn="l">
              <a:lnSpc>
                <a:spcPts val="3930"/>
              </a:lnSpc>
              <a:buFont typeface="Arial"/>
              <a:buChar char="⚬"/>
            </a:pPr>
            <a:r>
              <a:rPr lang="en-US" sz="24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(T-Td) &lt;5°C = Fog potential</a:t>
            </a:r>
          </a:p>
          <a:p>
            <a:pPr algn="l">
              <a:lnSpc>
                <a:spcPts val="3930"/>
              </a:lnSpc>
              <a:spcBef>
                <a:spcPct val="0"/>
              </a:spcBef>
            </a:pPr>
            <a:endParaRPr lang="en-US" sz="245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30"/>
              </a:lnSpc>
              <a:spcBef>
                <a:spcPct val="0"/>
              </a:spcBef>
            </a:pPr>
            <a:endParaRPr lang="en-US" sz="2456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6780" y="236300"/>
            <a:ext cx="8511220" cy="3518779"/>
          </a:xfrm>
          <a:custGeom>
            <a:avLst/>
            <a:gdLst/>
            <a:ahLst/>
            <a:cxnLst/>
            <a:rect l="l" t="t" r="r" b="b"/>
            <a:pathLst>
              <a:path w="8511220" h="3518779">
                <a:moveTo>
                  <a:pt x="0" y="0"/>
                </a:moveTo>
                <a:lnTo>
                  <a:pt x="8511220" y="0"/>
                </a:lnTo>
                <a:lnTo>
                  <a:pt x="8511220" y="3518779"/>
                </a:lnTo>
                <a:lnTo>
                  <a:pt x="0" y="351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" b="-1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6780" y="3779642"/>
            <a:ext cx="8511220" cy="3436405"/>
          </a:xfrm>
          <a:custGeom>
            <a:avLst/>
            <a:gdLst/>
            <a:ahLst/>
            <a:cxnLst/>
            <a:rect l="l" t="t" r="r" b="b"/>
            <a:pathLst>
              <a:path w="8511220" h="3436405">
                <a:moveTo>
                  <a:pt x="0" y="0"/>
                </a:moveTo>
                <a:lnTo>
                  <a:pt x="8511220" y="0"/>
                </a:lnTo>
                <a:lnTo>
                  <a:pt x="8511220" y="3436405"/>
                </a:lnTo>
                <a:lnTo>
                  <a:pt x="0" y="343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76780" y="7244622"/>
            <a:ext cx="8660012" cy="2533020"/>
          </a:xfrm>
          <a:custGeom>
            <a:avLst/>
            <a:gdLst/>
            <a:ahLst/>
            <a:cxnLst/>
            <a:rect l="l" t="t" r="r" b="b"/>
            <a:pathLst>
              <a:path w="8660012" h="2533020">
                <a:moveTo>
                  <a:pt x="0" y="0"/>
                </a:moveTo>
                <a:lnTo>
                  <a:pt x="8660012" y="0"/>
                </a:lnTo>
                <a:lnTo>
                  <a:pt x="8660012" y="2533020"/>
                </a:lnTo>
                <a:lnTo>
                  <a:pt x="0" y="253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55" b="-85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01651"/>
            <a:ext cx="7933912" cy="810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🌡 Temperature Trends</a:t>
            </a:r>
          </a:p>
          <a:p>
            <a:pPr marL="539749" lvl="1" indent="-269875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Today's Range: 25.5°C (Low) → 32.4°C (High)</a:t>
            </a:r>
          </a:p>
          <a:p>
            <a:pPr marL="539749" lvl="1" indent="-269875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Warming Trend: +1.0°C vs yesterday</a:t>
            </a:r>
          </a:p>
          <a:p>
            <a:pPr marL="539749" lvl="1" indent="-269875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Heat Stress: Moderate (ΔT 6.9°C</a:t>
            </a: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</a:t>
            </a:r>
          </a:p>
          <a:p>
            <a:pPr algn="l">
              <a:lnSpc>
                <a:spcPts val="57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🌬 Wind Analysis</a:t>
            </a:r>
          </a:p>
          <a:p>
            <a:pPr marL="539749" lvl="1" indent="-269875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Current Speed: 4.5 m/s (Moderate breeze)</a:t>
            </a:r>
          </a:p>
          <a:p>
            <a:pPr marL="539749" lvl="1" indent="-269875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Peak Gusts: 6.5 m/s (Morning hours)</a:t>
            </a:r>
          </a:p>
          <a:p>
            <a:pPr marL="539749" lvl="1" indent="-269875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Safety Alert: Calm evenings (2.3 m/s)</a:t>
            </a:r>
          </a:p>
          <a:p>
            <a:pPr algn="l">
              <a:lnSpc>
                <a:spcPts val="57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☀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Weather Conditions</a:t>
            </a:r>
          </a:p>
          <a:p>
            <a:pPr marL="539749" lvl="1" indent="-269875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Sky: Mostly clear (4-day streak)</a:t>
            </a:r>
          </a:p>
          <a:p>
            <a:pPr marL="539749" lvl="1" indent="-269875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Humidity: Low at 21.9% (Dry air warning)</a:t>
            </a:r>
          </a:p>
          <a:p>
            <a:pPr marL="539749" lvl="1" indent="-269875" algn="l">
              <a:lnSpc>
                <a:spcPts val="4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UV Index: Moderate (SPF 30+ recommended)</a:t>
            </a:r>
          </a:p>
          <a:p>
            <a:pPr algn="l">
              <a:lnSpc>
                <a:spcPts val="4499"/>
              </a:lnSpc>
            </a:pPr>
            <a:endParaRPr lang="en-US" sz="24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8969" y="0"/>
            <a:ext cx="9489031" cy="3913230"/>
          </a:xfrm>
          <a:custGeom>
            <a:avLst/>
            <a:gdLst/>
            <a:ahLst/>
            <a:cxnLst/>
            <a:rect l="l" t="t" r="r" b="b"/>
            <a:pathLst>
              <a:path w="9489031" h="3913230">
                <a:moveTo>
                  <a:pt x="0" y="0"/>
                </a:moveTo>
                <a:lnTo>
                  <a:pt x="9489031" y="0"/>
                </a:lnTo>
                <a:lnTo>
                  <a:pt x="9489031" y="3913230"/>
                </a:lnTo>
                <a:lnTo>
                  <a:pt x="0" y="3913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4" b="-1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98969" y="3913230"/>
            <a:ext cx="9489031" cy="3974872"/>
          </a:xfrm>
          <a:custGeom>
            <a:avLst/>
            <a:gdLst/>
            <a:ahLst/>
            <a:cxnLst/>
            <a:rect l="l" t="t" r="r" b="b"/>
            <a:pathLst>
              <a:path w="9489031" h="3974872">
                <a:moveTo>
                  <a:pt x="0" y="0"/>
                </a:moveTo>
                <a:lnTo>
                  <a:pt x="9489031" y="0"/>
                </a:lnTo>
                <a:lnTo>
                  <a:pt x="9489031" y="3974872"/>
                </a:lnTo>
                <a:lnTo>
                  <a:pt x="0" y="3974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7" r="-24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" y="0"/>
            <a:ext cx="8798969" cy="1956615"/>
          </a:xfrm>
          <a:custGeom>
            <a:avLst/>
            <a:gdLst/>
            <a:ahLst/>
            <a:cxnLst/>
            <a:rect l="l" t="t" r="r" b="b"/>
            <a:pathLst>
              <a:path w="8465720" h="1956615">
                <a:moveTo>
                  <a:pt x="0" y="0"/>
                </a:moveTo>
                <a:lnTo>
                  <a:pt x="8465720" y="0"/>
                </a:lnTo>
                <a:lnTo>
                  <a:pt x="8465720" y="1956615"/>
                </a:lnTo>
                <a:lnTo>
                  <a:pt x="0" y="1956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963" r="-3936" b="-362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7038" y="2006833"/>
            <a:ext cx="8168683" cy="401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📈 </a:t>
            </a:r>
            <a:r>
              <a:rPr lang="en-US" sz="25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Weather Conditions Over Time: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bar chart displays hourly weather status across multiple days.</a:t>
            </a:r>
          </a:p>
          <a:p>
            <a:pPr marL="539753" lvl="1" indent="-26987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Color Legend:</a:t>
            </a:r>
          </a:p>
          <a:p>
            <a:pPr marL="539753" lvl="1" indent="-26987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🟪 Rain, 🟨 Clouds, 🟩 Clear</a:t>
            </a:r>
          </a:p>
          <a:p>
            <a:pPr marL="539753" lvl="1" indent="-26987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Insight: Cherrapunji experiences frequent rainfall, with short durations of clear or cloudy weather.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25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7038" y="6109664"/>
            <a:ext cx="7876721" cy="4016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🌡️ </a:t>
            </a: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Temperature vs. Humidity: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scatter plot compares hourly temperature (°C) with humidity (%), with data points colored by the hour of the day.</a:t>
            </a:r>
          </a:p>
          <a:p>
            <a:pPr marL="539753" lvl="1" indent="-269876" algn="l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Trend Observed: As temperature rises, humidity decreases—a typical pattern in humid tropical climates.</a:t>
            </a:r>
          </a:p>
          <a:p>
            <a:pPr algn="l">
              <a:lnSpc>
                <a:spcPts val="4000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622</Words>
  <Application>Microsoft Office PowerPoint</Application>
  <PresentationFormat>Custom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Canva Sans</vt:lpstr>
      <vt:lpstr>Canva Sans Bold</vt:lpstr>
      <vt:lpstr>Fredoka</vt:lpstr>
      <vt:lpstr>Arial</vt:lpstr>
      <vt:lpstr>KG Primary Penmanship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 World Landmark Game Presentation</dc:title>
  <cp:lastModifiedBy>Harshit Bhoria</cp:lastModifiedBy>
  <cp:revision>3</cp:revision>
  <dcterms:created xsi:type="dcterms:W3CDTF">2006-08-16T00:00:00Z</dcterms:created>
  <dcterms:modified xsi:type="dcterms:W3CDTF">2025-04-23T06:21:04Z</dcterms:modified>
  <dc:identifier>DAGlX8OMzls</dc:identifier>
</cp:coreProperties>
</file>